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9" r:id="rId2"/>
  </p:sldMasterIdLst>
  <p:notesMasterIdLst>
    <p:notesMasterId r:id="rId10"/>
  </p:notesMasterIdLst>
  <p:handoutMasterIdLst>
    <p:handoutMasterId r:id="rId11"/>
  </p:handoutMasterIdLst>
  <p:sldIdLst>
    <p:sldId id="308" r:id="rId3"/>
    <p:sldId id="310" r:id="rId4"/>
    <p:sldId id="318" r:id="rId5"/>
    <p:sldId id="315" r:id="rId6"/>
    <p:sldId id="314" r:id="rId7"/>
    <p:sldId id="313" r:id="rId8"/>
    <p:sldId id="319" r:id="rId9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8CC84C7-191F-4593-8226-5E491698B531}">
          <p14:sldIdLst>
            <p14:sldId id="308"/>
            <p14:sldId id="310"/>
            <p14:sldId id="318"/>
            <p14:sldId id="315"/>
            <p14:sldId id="314"/>
            <p14:sldId id="313"/>
            <p14:sldId id="319"/>
          </p14:sldIdLst>
        </p14:section>
        <p14:section name="Раздел без заголовка" id="{698AC591-5DDC-4DD7-98A1-D2D6209C9870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0F6"/>
    <a:srgbClr val="0A4598"/>
    <a:srgbClr val="00CC00"/>
    <a:srgbClr val="422AF6"/>
    <a:srgbClr val="4340AC"/>
    <a:srgbClr val="98CDFE"/>
    <a:srgbClr val="E09AFC"/>
    <a:srgbClr val="A1C1FB"/>
    <a:srgbClr val="6FA0F9"/>
    <a:srgbClr val="8FD4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2" autoAdjust="0"/>
    <p:restoredTop sz="96433" autoAdjust="0"/>
  </p:normalViewPr>
  <p:slideViewPr>
    <p:cSldViewPr snapToGrid="0">
      <p:cViewPr varScale="1">
        <p:scale>
          <a:sx n="95" d="100"/>
          <a:sy n="95" d="100"/>
        </p:scale>
        <p:origin x="102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623BAC-9787-4A8C-8876-946C68956BDA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A877AB0-451A-4403-B760-C9B9543F1184}">
      <dgm:prSet phldrT="[Текст]" custT="1"/>
      <dgm:spPr>
        <a:solidFill>
          <a:srgbClr val="FF053E"/>
        </a:solidFill>
      </dgm:spPr>
      <dgm:t>
        <a:bodyPr/>
        <a:lstStyle/>
        <a:p>
          <a:r>
            <a:rPr lang="ru-RU" sz="2800" dirty="0" smtClean="0"/>
            <a:t>Поддержка материнства и детства</a:t>
          </a:r>
          <a:endParaRPr lang="ru-RU" sz="2800" dirty="0"/>
        </a:p>
      </dgm:t>
    </dgm:pt>
    <dgm:pt modelId="{A0C676DA-86D6-40BF-B6F9-7E4812A63EA5}" type="parTrans" cxnId="{7D4443B2-ADEC-467F-AC26-C0E0EE973DED}">
      <dgm:prSet/>
      <dgm:spPr/>
      <dgm:t>
        <a:bodyPr/>
        <a:lstStyle/>
        <a:p>
          <a:endParaRPr lang="ru-RU"/>
        </a:p>
      </dgm:t>
    </dgm:pt>
    <dgm:pt modelId="{C3814D5E-37E5-4058-9215-B82E15B87ABF}" type="sibTrans" cxnId="{7D4443B2-ADEC-467F-AC26-C0E0EE973DED}">
      <dgm:prSet/>
      <dgm:spPr/>
      <dgm:t>
        <a:bodyPr/>
        <a:lstStyle/>
        <a:p>
          <a:endParaRPr lang="ru-RU"/>
        </a:p>
      </dgm:t>
    </dgm:pt>
    <dgm:pt modelId="{7F358175-D4FA-41D5-99BF-59EBB20BC8B1}">
      <dgm:prSet phldrT="[Текст]" custT="1"/>
      <dgm:spPr>
        <a:solidFill>
          <a:srgbClr val="A3CB03"/>
        </a:solidFill>
      </dgm:spPr>
      <dgm:t>
        <a:bodyPr/>
        <a:lstStyle/>
        <a:p>
          <a:r>
            <a:rPr lang="ru-RU" sz="2800" dirty="0" smtClean="0"/>
            <a:t>Культурные ценности семьи</a:t>
          </a:r>
          <a:endParaRPr lang="ru-RU" sz="2800" dirty="0"/>
        </a:p>
      </dgm:t>
    </dgm:pt>
    <dgm:pt modelId="{0360076F-54F9-4CBC-9556-8E4DA1B36B59}" type="parTrans" cxnId="{9B12DF04-7AF0-4C04-AC1D-1E82D5946EE4}">
      <dgm:prSet/>
      <dgm:spPr/>
      <dgm:t>
        <a:bodyPr/>
        <a:lstStyle/>
        <a:p>
          <a:endParaRPr lang="ru-RU"/>
        </a:p>
      </dgm:t>
    </dgm:pt>
    <dgm:pt modelId="{8F7152E5-83A7-4263-B7F4-AA5AFF64368B}" type="sibTrans" cxnId="{9B12DF04-7AF0-4C04-AC1D-1E82D5946EE4}">
      <dgm:prSet/>
      <dgm:spPr/>
      <dgm:t>
        <a:bodyPr/>
        <a:lstStyle/>
        <a:p>
          <a:endParaRPr lang="ru-RU"/>
        </a:p>
      </dgm:t>
    </dgm:pt>
    <dgm:pt modelId="{8BB69AD4-F0BE-40D7-B36B-5965E36C0E9A}">
      <dgm:prSet phldrT="[Текст]" custT="1"/>
      <dgm:spPr>
        <a:solidFill>
          <a:srgbClr val="0094DD"/>
        </a:solidFill>
      </dgm:spPr>
      <dgm:t>
        <a:bodyPr/>
        <a:lstStyle/>
        <a:p>
          <a:r>
            <a:rPr lang="ru-RU" sz="2800" dirty="0" smtClean="0"/>
            <a:t>Патриотическое воспитание детей</a:t>
          </a:r>
          <a:endParaRPr lang="ru-RU" sz="2800" dirty="0"/>
        </a:p>
      </dgm:t>
    </dgm:pt>
    <dgm:pt modelId="{D81A59D9-6876-4982-B88A-D507AB7B3F38}" type="parTrans" cxnId="{7E5E3ECA-3614-45A7-BFCF-953F396E9D70}">
      <dgm:prSet/>
      <dgm:spPr/>
      <dgm:t>
        <a:bodyPr/>
        <a:lstStyle/>
        <a:p>
          <a:endParaRPr lang="ru-RU"/>
        </a:p>
      </dgm:t>
    </dgm:pt>
    <dgm:pt modelId="{D3039063-16FB-475A-A62E-F64B6122E692}" type="sibTrans" cxnId="{7E5E3ECA-3614-45A7-BFCF-953F396E9D70}">
      <dgm:prSet/>
      <dgm:spPr/>
      <dgm:t>
        <a:bodyPr/>
        <a:lstStyle/>
        <a:p>
          <a:endParaRPr lang="ru-RU"/>
        </a:p>
      </dgm:t>
    </dgm:pt>
    <dgm:pt modelId="{33FB40EE-44B2-4547-A24F-5B67B6F963E3}">
      <dgm:prSet custT="1"/>
      <dgm:spPr>
        <a:solidFill>
          <a:srgbClr val="754C6D"/>
        </a:solidFill>
      </dgm:spPr>
      <dgm:t>
        <a:bodyPr/>
        <a:lstStyle/>
        <a:p>
          <a:r>
            <a:rPr lang="ru-RU" sz="2800" dirty="0" smtClean="0"/>
            <a:t>Поддержка детей-сирот и детей, оставшихся без попечения родителей</a:t>
          </a:r>
          <a:endParaRPr lang="ru-RU" sz="2800" dirty="0"/>
        </a:p>
      </dgm:t>
    </dgm:pt>
    <dgm:pt modelId="{DD316D8F-D951-4BCF-A308-567346D7AD8E}" type="parTrans" cxnId="{17CF0633-B01A-4D16-81FB-7F7BB033FA41}">
      <dgm:prSet/>
      <dgm:spPr/>
      <dgm:t>
        <a:bodyPr/>
        <a:lstStyle/>
        <a:p>
          <a:endParaRPr lang="ru-RU"/>
        </a:p>
      </dgm:t>
    </dgm:pt>
    <dgm:pt modelId="{52F190A9-7703-4282-B7C8-32BC60B962D4}" type="sibTrans" cxnId="{17CF0633-B01A-4D16-81FB-7F7BB033FA41}">
      <dgm:prSet/>
      <dgm:spPr/>
      <dgm:t>
        <a:bodyPr/>
        <a:lstStyle/>
        <a:p>
          <a:endParaRPr lang="ru-RU"/>
        </a:p>
      </dgm:t>
    </dgm:pt>
    <dgm:pt modelId="{3E65D5E5-98A5-4F5F-B1E2-5CE0018FA1AF}" type="pres">
      <dgm:prSet presAssocID="{27623BAC-9787-4A8C-8876-946C68956BD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02065D8B-9525-4F7B-8E70-52EBF0815280}" type="pres">
      <dgm:prSet presAssocID="{27623BAC-9787-4A8C-8876-946C68956BDA}" presName="Name1" presStyleCnt="0"/>
      <dgm:spPr/>
    </dgm:pt>
    <dgm:pt modelId="{3AB31713-C677-4302-9E5D-3B618525BFC6}" type="pres">
      <dgm:prSet presAssocID="{27623BAC-9787-4A8C-8876-946C68956BDA}" presName="cycle" presStyleCnt="0"/>
      <dgm:spPr/>
    </dgm:pt>
    <dgm:pt modelId="{F3892E96-A9E6-4BA0-96C4-E6D30FBAC555}" type="pres">
      <dgm:prSet presAssocID="{27623BAC-9787-4A8C-8876-946C68956BDA}" presName="srcNode" presStyleLbl="node1" presStyleIdx="0" presStyleCnt="4"/>
      <dgm:spPr/>
    </dgm:pt>
    <dgm:pt modelId="{2BA41902-EC62-4601-8075-CDA90682451D}" type="pres">
      <dgm:prSet presAssocID="{27623BAC-9787-4A8C-8876-946C68956BDA}" presName="conn" presStyleLbl="parChTrans1D2" presStyleIdx="0" presStyleCnt="1"/>
      <dgm:spPr/>
      <dgm:t>
        <a:bodyPr/>
        <a:lstStyle/>
        <a:p>
          <a:endParaRPr lang="ru-RU"/>
        </a:p>
      </dgm:t>
    </dgm:pt>
    <dgm:pt modelId="{0F80B6FD-2F82-4AF7-A6CF-80F7105D8DDC}" type="pres">
      <dgm:prSet presAssocID="{27623BAC-9787-4A8C-8876-946C68956BDA}" presName="extraNode" presStyleLbl="node1" presStyleIdx="0" presStyleCnt="4"/>
      <dgm:spPr/>
    </dgm:pt>
    <dgm:pt modelId="{E332ED6F-9D0E-436D-9DD6-C048E70A83D7}" type="pres">
      <dgm:prSet presAssocID="{27623BAC-9787-4A8C-8876-946C68956BDA}" presName="dstNode" presStyleLbl="node1" presStyleIdx="0" presStyleCnt="4"/>
      <dgm:spPr/>
    </dgm:pt>
    <dgm:pt modelId="{1CC11DE2-E7CD-42C7-BFA7-FDDE2AF8761B}" type="pres">
      <dgm:prSet presAssocID="{AA877AB0-451A-4403-B760-C9B9543F1184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984AD0-544C-4CC2-BB48-80C5F939FC27}" type="pres">
      <dgm:prSet presAssocID="{AA877AB0-451A-4403-B760-C9B9543F1184}" presName="accent_1" presStyleCnt="0"/>
      <dgm:spPr/>
    </dgm:pt>
    <dgm:pt modelId="{747AB41B-D51C-4B30-A945-8A9CE4D77279}" type="pres">
      <dgm:prSet presAssocID="{AA877AB0-451A-4403-B760-C9B9543F1184}" presName="accentRepeatNode" presStyleLbl="solidFgAcc1" presStyleIdx="0" presStyleCnt="4" custLinFactNeighborX="861" custLinFactNeighborY="-4573"/>
      <dgm:spPr/>
    </dgm:pt>
    <dgm:pt modelId="{297F5F59-175C-4889-BFC0-73ABDD007253}" type="pres">
      <dgm:prSet presAssocID="{7F358175-D4FA-41D5-99BF-59EBB20BC8B1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CFD784-E2F1-424A-A25B-BB66CA6742CE}" type="pres">
      <dgm:prSet presAssocID="{7F358175-D4FA-41D5-99BF-59EBB20BC8B1}" presName="accent_2" presStyleCnt="0"/>
      <dgm:spPr/>
    </dgm:pt>
    <dgm:pt modelId="{02B895EA-8DEA-457B-B1C5-3BE109BE1D6C}" type="pres">
      <dgm:prSet presAssocID="{7F358175-D4FA-41D5-99BF-59EBB20BC8B1}" presName="accentRepeatNode" presStyleLbl="solidFgAcc1" presStyleIdx="1" presStyleCnt="4"/>
      <dgm:spPr/>
    </dgm:pt>
    <dgm:pt modelId="{53B16930-E212-4255-958E-96F06204D414}" type="pres">
      <dgm:prSet presAssocID="{8BB69AD4-F0BE-40D7-B36B-5965E36C0E9A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F383DA-9ED7-4500-9376-86A1BD5D5B0A}" type="pres">
      <dgm:prSet presAssocID="{8BB69AD4-F0BE-40D7-B36B-5965E36C0E9A}" presName="accent_3" presStyleCnt="0"/>
      <dgm:spPr/>
    </dgm:pt>
    <dgm:pt modelId="{A7AC5A2A-04A0-4F27-B0CA-46160C81F857}" type="pres">
      <dgm:prSet presAssocID="{8BB69AD4-F0BE-40D7-B36B-5965E36C0E9A}" presName="accentRepeatNode" presStyleLbl="solidFgAcc1" presStyleIdx="2" presStyleCnt="4"/>
      <dgm:spPr/>
    </dgm:pt>
    <dgm:pt modelId="{5267E9DB-ED32-46D6-917A-FFDC7A2808B7}" type="pres">
      <dgm:prSet presAssocID="{33FB40EE-44B2-4547-A24F-5B67B6F963E3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83758E-5FC2-4AFE-9EAF-15EF485CB89A}" type="pres">
      <dgm:prSet presAssocID="{33FB40EE-44B2-4547-A24F-5B67B6F963E3}" presName="accent_4" presStyleCnt="0"/>
      <dgm:spPr/>
    </dgm:pt>
    <dgm:pt modelId="{FFBD2C5A-C2BC-4551-A29C-9E47884F45F3}" type="pres">
      <dgm:prSet presAssocID="{33FB40EE-44B2-4547-A24F-5B67B6F963E3}" presName="accentRepeatNode" presStyleLbl="solidFgAcc1" presStyleIdx="3" presStyleCnt="4"/>
      <dgm:spPr/>
    </dgm:pt>
  </dgm:ptLst>
  <dgm:cxnLst>
    <dgm:cxn modelId="{1D513030-C92A-493A-A835-8DA1EADD60EE}" type="presOf" srcId="{7F358175-D4FA-41D5-99BF-59EBB20BC8B1}" destId="{297F5F59-175C-4889-BFC0-73ABDD007253}" srcOrd="0" destOrd="0" presId="urn:microsoft.com/office/officeart/2008/layout/VerticalCurvedList"/>
    <dgm:cxn modelId="{7D4443B2-ADEC-467F-AC26-C0E0EE973DED}" srcId="{27623BAC-9787-4A8C-8876-946C68956BDA}" destId="{AA877AB0-451A-4403-B760-C9B9543F1184}" srcOrd="0" destOrd="0" parTransId="{A0C676DA-86D6-40BF-B6F9-7E4812A63EA5}" sibTransId="{C3814D5E-37E5-4058-9215-B82E15B87ABF}"/>
    <dgm:cxn modelId="{7E5E3ECA-3614-45A7-BFCF-953F396E9D70}" srcId="{27623BAC-9787-4A8C-8876-946C68956BDA}" destId="{8BB69AD4-F0BE-40D7-B36B-5965E36C0E9A}" srcOrd="2" destOrd="0" parTransId="{D81A59D9-6876-4982-B88A-D507AB7B3F38}" sibTransId="{D3039063-16FB-475A-A62E-F64B6122E692}"/>
    <dgm:cxn modelId="{18923774-07EA-42D2-B170-58D574EECFD4}" type="presOf" srcId="{C3814D5E-37E5-4058-9215-B82E15B87ABF}" destId="{2BA41902-EC62-4601-8075-CDA90682451D}" srcOrd="0" destOrd="0" presId="urn:microsoft.com/office/officeart/2008/layout/VerticalCurvedList"/>
    <dgm:cxn modelId="{4C431D9C-92EA-41D3-8401-DDBCB058D0A7}" type="presOf" srcId="{8BB69AD4-F0BE-40D7-B36B-5965E36C0E9A}" destId="{53B16930-E212-4255-958E-96F06204D414}" srcOrd="0" destOrd="0" presId="urn:microsoft.com/office/officeart/2008/layout/VerticalCurvedList"/>
    <dgm:cxn modelId="{9B12DF04-7AF0-4C04-AC1D-1E82D5946EE4}" srcId="{27623BAC-9787-4A8C-8876-946C68956BDA}" destId="{7F358175-D4FA-41D5-99BF-59EBB20BC8B1}" srcOrd="1" destOrd="0" parTransId="{0360076F-54F9-4CBC-9556-8E4DA1B36B59}" sibTransId="{8F7152E5-83A7-4263-B7F4-AA5AFF64368B}"/>
    <dgm:cxn modelId="{4D1C95C2-7103-44B4-A1BE-92424E53E800}" type="presOf" srcId="{33FB40EE-44B2-4547-A24F-5B67B6F963E3}" destId="{5267E9DB-ED32-46D6-917A-FFDC7A2808B7}" srcOrd="0" destOrd="0" presId="urn:microsoft.com/office/officeart/2008/layout/VerticalCurvedList"/>
    <dgm:cxn modelId="{70CA5CB4-79DB-4679-8B55-AE92A5FA4C22}" type="presOf" srcId="{27623BAC-9787-4A8C-8876-946C68956BDA}" destId="{3E65D5E5-98A5-4F5F-B1E2-5CE0018FA1AF}" srcOrd="0" destOrd="0" presId="urn:microsoft.com/office/officeart/2008/layout/VerticalCurvedList"/>
    <dgm:cxn modelId="{17CF0633-B01A-4D16-81FB-7F7BB033FA41}" srcId="{27623BAC-9787-4A8C-8876-946C68956BDA}" destId="{33FB40EE-44B2-4547-A24F-5B67B6F963E3}" srcOrd="3" destOrd="0" parTransId="{DD316D8F-D951-4BCF-A308-567346D7AD8E}" sibTransId="{52F190A9-7703-4282-B7C8-32BC60B962D4}"/>
    <dgm:cxn modelId="{57F0B45D-EFBC-41A5-A3F7-485EECF15DA3}" type="presOf" srcId="{AA877AB0-451A-4403-B760-C9B9543F1184}" destId="{1CC11DE2-E7CD-42C7-BFA7-FDDE2AF8761B}" srcOrd="0" destOrd="0" presId="urn:microsoft.com/office/officeart/2008/layout/VerticalCurvedList"/>
    <dgm:cxn modelId="{2466631B-B971-4666-86C9-1F6342607D5C}" type="presParOf" srcId="{3E65D5E5-98A5-4F5F-B1E2-5CE0018FA1AF}" destId="{02065D8B-9525-4F7B-8E70-52EBF0815280}" srcOrd="0" destOrd="0" presId="urn:microsoft.com/office/officeart/2008/layout/VerticalCurvedList"/>
    <dgm:cxn modelId="{C9FF4E78-108C-4D7B-91AF-58ED0FF30C05}" type="presParOf" srcId="{02065D8B-9525-4F7B-8E70-52EBF0815280}" destId="{3AB31713-C677-4302-9E5D-3B618525BFC6}" srcOrd="0" destOrd="0" presId="urn:microsoft.com/office/officeart/2008/layout/VerticalCurvedList"/>
    <dgm:cxn modelId="{61A22F55-DABF-4239-AD1C-6E2D5926219E}" type="presParOf" srcId="{3AB31713-C677-4302-9E5D-3B618525BFC6}" destId="{F3892E96-A9E6-4BA0-96C4-E6D30FBAC555}" srcOrd="0" destOrd="0" presId="urn:microsoft.com/office/officeart/2008/layout/VerticalCurvedList"/>
    <dgm:cxn modelId="{51595B0B-FC08-4FEC-A9DA-7C3454C41044}" type="presParOf" srcId="{3AB31713-C677-4302-9E5D-3B618525BFC6}" destId="{2BA41902-EC62-4601-8075-CDA90682451D}" srcOrd="1" destOrd="0" presId="urn:microsoft.com/office/officeart/2008/layout/VerticalCurvedList"/>
    <dgm:cxn modelId="{A8E718A9-A47D-4160-862B-7C79D85B8D84}" type="presParOf" srcId="{3AB31713-C677-4302-9E5D-3B618525BFC6}" destId="{0F80B6FD-2F82-4AF7-A6CF-80F7105D8DDC}" srcOrd="2" destOrd="0" presId="urn:microsoft.com/office/officeart/2008/layout/VerticalCurvedList"/>
    <dgm:cxn modelId="{04DD4000-0BF6-458A-A397-3251D6E374D7}" type="presParOf" srcId="{3AB31713-C677-4302-9E5D-3B618525BFC6}" destId="{E332ED6F-9D0E-436D-9DD6-C048E70A83D7}" srcOrd="3" destOrd="0" presId="urn:microsoft.com/office/officeart/2008/layout/VerticalCurvedList"/>
    <dgm:cxn modelId="{738228C7-8A0C-49F4-9706-DF2ABA4D13CB}" type="presParOf" srcId="{02065D8B-9525-4F7B-8E70-52EBF0815280}" destId="{1CC11DE2-E7CD-42C7-BFA7-FDDE2AF8761B}" srcOrd="1" destOrd="0" presId="urn:microsoft.com/office/officeart/2008/layout/VerticalCurvedList"/>
    <dgm:cxn modelId="{C2766309-A604-43D3-AB2D-AD91E32A5D68}" type="presParOf" srcId="{02065D8B-9525-4F7B-8E70-52EBF0815280}" destId="{E5984AD0-544C-4CC2-BB48-80C5F939FC27}" srcOrd="2" destOrd="0" presId="urn:microsoft.com/office/officeart/2008/layout/VerticalCurvedList"/>
    <dgm:cxn modelId="{F9B1EC41-3EAE-4837-966B-98F66EC2C1D2}" type="presParOf" srcId="{E5984AD0-544C-4CC2-BB48-80C5F939FC27}" destId="{747AB41B-D51C-4B30-A945-8A9CE4D77279}" srcOrd="0" destOrd="0" presId="urn:microsoft.com/office/officeart/2008/layout/VerticalCurvedList"/>
    <dgm:cxn modelId="{4A06B33B-8825-4ED7-BFD4-A02E73B10DB4}" type="presParOf" srcId="{02065D8B-9525-4F7B-8E70-52EBF0815280}" destId="{297F5F59-175C-4889-BFC0-73ABDD007253}" srcOrd="3" destOrd="0" presId="urn:microsoft.com/office/officeart/2008/layout/VerticalCurvedList"/>
    <dgm:cxn modelId="{6A407F20-B8A4-4A33-A033-E8031381F7FE}" type="presParOf" srcId="{02065D8B-9525-4F7B-8E70-52EBF0815280}" destId="{F5CFD784-E2F1-424A-A25B-BB66CA6742CE}" srcOrd="4" destOrd="0" presId="urn:microsoft.com/office/officeart/2008/layout/VerticalCurvedList"/>
    <dgm:cxn modelId="{11EEF9D2-41BB-41E7-96AD-F0FB67166EAC}" type="presParOf" srcId="{F5CFD784-E2F1-424A-A25B-BB66CA6742CE}" destId="{02B895EA-8DEA-457B-B1C5-3BE109BE1D6C}" srcOrd="0" destOrd="0" presId="urn:microsoft.com/office/officeart/2008/layout/VerticalCurvedList"/>
    <dgm:cxn modelId="{C60A074D-F17E-4DB5-8D01-92D02CDBB8CE}" type="presParOf" srcId="{02065D8B-9525-4F7B-8E70-52EBF0815280}" destId="{53B16930-E212-4255-958E-96F06204D414}" srcOrd="5" destOrd="0" presId="urn:microsoft.com/office/officeart/2008/layout/VerticalCurvedList"/>
    <dgm:cxn modelId="{227DC6D6-E323-4FC3-8F22-8B489E0682D4}" type="presParOf" srcId="{02065D8B-9525-4F7B-8E70-52EBF0815280}" destId="{42F383DA-9ED7-4500-9376-86A1BD5D5B0A}" srcOrd="6" destOrd="0" presId="urn:microsoft.com/office/officeart/2008/layout/VerticalCurvedList"/>
    <dgm:cxn modelId="{F2B14062-502A-4563-ADA0-AE56B2A5B3C2}" type="presParOf" srcId="{42F383DA-9ED7-4500-9376-86A1BD5D5B0A}" destId="{A7AC5A2A-04A0-4F27-B0CA-46160C81F857}" srcOrd="0" destOrd="0" presId="urn:microsoft.com/office/officeart/2008/layout/VerticalCurvedList"/>
    <dgm:cxn modelId="{9CE799D8-8B38-42E3-816E-72EAE0C5425E}" type="presParOf" srcId="{02065D8B-9525-4F7B-8E70-52EBF0815280}" destId="{5267E9DB-ED32-46D6-917A-FFDC7A2808B7}" srcOrd="7" destOrd="0" presId="urn:microsoft.com/office/officeart/2008/layout/VerticalCurvedList"/>
    <dgm:cxn modelId="{16C3ECDE-4A45-433D-A56B-9043BB1010BF}" type="presParOf" srcId="{02065D8B-9525-4F7B-8E70-52EBF0815280}" destId="{BA83758E-5FC2-4AFE-9EAF-15EF485CB89A}" srcOrd="8" destOrd="0" presId="urn:microsoft.com/office/officeart/2008/layout/VerticalCurvedList"/>
    <dgm:cxn modelId="{1AF82BAE-6B68-4D98-BB55-9A8122962A3F}" type="presParOf" srcId="{BA83758E-5FC2-4AFE-9EAF-15EF485CB89A}" destId="{FFBD2C5A-C2BC-4551-A29C-9E47884F45F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A41902-EC62-4601-8075-CDA90682451D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C11DE2-E7CD-42C7-BFA7-FDDE2AF8761B}">
      <dsp:nvSpPr>
        <dsp:cNvPr id="0" name=""/>
        <dsp:cNvSpPr/>
      </dsp:nvSpPr>
      <dsp:spPr>
        <a:xfrm>
          <a:off x="610504" y="416587"/>
          <a:ext cx="7440913" cy="833607"/>
        </a:xfrm>
        <a:prstGeom prst="rect">
          <a:avLst/>
        </a:prstGeom>
        <a:solidFill>
          <a:srgbClr val="FF053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Поддержка материнства и детства</a:t>
          </a:r>
          <a:endParaRPr lang="ru-RU" sz="2800" kern="1200" dirty="0"/>
        </a:p>
      </dsp:txBody>
      <dsp:txXfrm>
        <a:off x="610504" y="416587"/>
        <a:ext cx="7440913" cy="833607"/>
      </dsp:txXfrm>
    </dsp:sp>
    <dsp:sp modelId="{747AB41B-D51C-4B30-A945-8A9CE4D77279}">
      <dsp:nvSpPr>
        <dsp:cNvPr id="0" name=""/>
        <dsp:cNvSpPr/>
      </dsp:nvSpPr>
      <dsp:spPr>
        <a:xfrm>
          <a:off x="98471" y="264735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7F5F59-175C-4889-BFC0-73ABDD007253}">
      <dsp:nvSpPr>
        <dsp:cNvPr id="0" name=""/>
        <dsp:cNvSpPr/>
      </dsp:nvSpPr>
      <dsp:spPr>
        <a:xfrm>
          <a:off x="1088431" y="1667215"/>
          <a:ext cx="6962986" cy="833607"/>
        </a:xfrm>
        <a:prstGeom prst="rect">
          <a:avLst/>
        </a:prstGeom>
        <a:solidFill>
          <a:srgbClr val="A3CB0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Культурные ценности семьи</a:t>
          </a:r>
          <a:endParaRPr lang="ru-RU" sz="2800" kern="1200" dirty="0"/>
        </a:p>
      </dsp:txBody>
      <dsp:txXfrm>
        <a:off x="1088431" y="1667215"/>
        <a:ext cx="6962986" cy="833607"/>
      </dsp:txXfrm>
    </dsp:sp>
    <dsp:sp modelId="{02B895EA-8DEA-457B-B1C5-3BE109BE1D6C}">
      <dsp:nvSpPr>
        <dsp:cNvPr id="0" name=""/>
        <dsp:cNvSpPr/>
      </dsp:nvSpPr>
      <dsp:spPr>
        <a:xfrm>
          <a:off x="567426" y="1563014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B16930-E212-4255-958E-96F06204D414}">
      <dsp:nvSpPr>
        <dsp:cNvPr id="0" name=""/>
        <dsp:cNvSpPr/>
      </dsp:nvSpPr>
      <dsp:spPr>
        <a:xfrm>
          <a:off x="1088431" y="2917843"/>
          <a:ext cx="6962986" cy="833607"/>
        </a:xfrm>
        <a:prstGeom prst="rect">
          <a:avLst/>
        </a:prstGeom>
        <a:solidFill>
          <a:srgbClr val="0094D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Патриотическое воспитание детей</a:t>
          </a:r>
          <a:endParaRPr lang="ru-RU" sz="2800" kern="1200" dirty="0"/>
        </a:p>
      </dsp:txBody>
      <dsp:txXfrm>
        <a:off x="1088431" y="2917843"/>
        <a:ext cx="6962986" cy="833607"/>
      </dsp:txXfrm>
    </dsp:sp>
    <dsp:sp modelId="{A7AC5A2A-04A0-4F27-B0CA-46160C81F857}">
      <dsp:nvSpPr>
        <dsp:cNvPr id="0" name=""/>
        <dsp:cNvSpPr/>
      </dsp:nvSpPr>
      <dsp:spPr>
        <a:xfrm>
          <a:off x="567426" y="2813642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67E9DB-ED32-46D6-917A-FFDC7A2808B7}">
      <dsp:nvSpPr>
        <dsp:cNvPr id="0" name=""/>
        <dsp:cNvSpPr/>
      </dsp:nvSpPr>
      <dsp:spPr>
        <a:xfrm>
          <a:off x="610504" y="4168472"/>
          <a:ext cx="7440913" cy="833607"/>
        </a:xfrm>
        <a:prstGeom prst="rect">
          <a:avLst/>
        </a:prstGeom>
        <a:solidFill>
          <a:srgbClr val="754C6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676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Поддержка детей-сирот и детей, оставшихся без попечения родителей</a:t>
          </a:r>
          <a:endParaRPr lang="ru-RU" sz="2800" kern="1200" dirty="0"/>
        </a:p>
      </dsp:txBody>
      <dsp:txXfrm>
        <a:off x="610504" y="4168472"/>
        <a:ext cx="7440913" cy="833607"/>
      </dsp:txXfrm>
    </dsp:sp>
    <dsp:sp modelId="{FFBD2C5A-C2BC-4551-A29C-9E47884F45F3}">
      <dsp:nvSpPr>
        <dsp:cNvPr id="0" name=""/>
        <dsp:cNvSpPr/>
      </dsp:nvSpPr>
      <dsp:spPr>
        <a:xfrm>
          <a:off x="89500" y="4064271"/>
          <a:ext cx="1042009" cy="10420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25892-6223-4CDA-8CB9-905F5583EDF6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139FD-3D0F-411C-A098-D821E29367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400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D81D5-9EC0-401A-B65D-35E6E09602B1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DBA3B-593F-4E9D-B372-B34DC88C6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06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8A2B20-B383-4A3C-8119-1D44254FBB7C}" type="slidenum">
              <a:rPr lang="ru-RU" altLang="ru-RU" b="0" smtClean="0"/>
              <a:pPr/>
              <a:t>1</a:t>
            </a:fld>
            <a:endParaRPr lang="ru-RU" altLang="ru-RU" b="0" smtClean="0"/>
          </a:p>
        </p:txBody>
      </p:sp>
    </p:spTree>
    <p:extLst>
      <p:ext uri="{BB962C8B-B14F-4D97-AF65-F5344CB8AC3E}">
        <p14:creationId xmlns:p14="http://schemas.microsoft.com/office/powerpoint/2010/main" val="4205930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8E32C-8B91-4CDF-8D1D-83EC73296610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484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DBA3B-593F-4E9D-B372-B34DC88C663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938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9680-87B1-4111-9ADD-0F40A12EB18F}" type="datetime1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43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74F6-63BA-44C1-A037-8EA8A0104ED1}" type="datetime1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57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1E48-84CF-4259-A61F-AC537FFE9C36}" type="datetime1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180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6C673-1762-4CEC-B027-A2138ADC60E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92C07-AA22-4A31-8B06-A318302A431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935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DAF8D-2F61-4747-8116-5175810502E3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02CB3-3C5A-49CF-BFE3-37568D97B4F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534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7512C-3F33-4E36-BC63-B6CBD904333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1F6A8-DF11-4732-BFD1-9DCC899275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990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D0861-3A5E-4C7E-BA3D-DE5587238332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23A63-517A-4721-BCC6-22EAEB92512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21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31FE6-4871-4403-BAC8-39EDDEFE7B4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6354C-8419-447F-A995-FB4254B4694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020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D721C-8068-47CE-A8C4-DCE1F04F51D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57A63-6B31-4F00-A4D3-6999685EB7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3565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7B9E3-491D-43FD-9979-FB3BB9FCBB3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CD056-C8F1-4EC8-90C7-C3920FB549D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94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CC09-5B3B-4021-80AF-E8E303D64D9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35591-2D60-4AF3-8804-2A2B9466CEE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14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7003A-0153-454E-B476-AE4DE683DEE0}" type="datetime1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0131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2540E-FB15-4851-9B39-CE317B26978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FE07-7FA4-49A0-AFDC-8BEBA2DBB96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0040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C8F18-A9D9-4104-B220-0E6F26BDF5BE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0B276-50AD-4E53-BEE5-A30B6CBB0E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9398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7DD1D-1447-4BAA-A3E7-9EA79D05B75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45AB0-6E13-4564-8F8C-CCE95AC7608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60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delanounas.ru/images/img/cdn.endata.cx/data_teams_flags_6327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38" y="404813"/>
            <a:ext cx="240030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/>
          <p:cNvSpPr txBox="1">
            <a:spLocks noGrp="1"/>
          </p:cNvSpPr>
          <p:nvPr>
            <p:ph type="subTitle" idx="4294967295"/>
          </p:nvPr>
        </p:nvSpPr>
        <p:spPr>
          <a:xfrm>
            <a:off x="1727205" y="4653134"/>
            <a:ext cx="8737604" cy="533396"/>
          </a:xfrm>
        </p:spPr>
        <p:txBody>
          <a:bodyPr anchorCtr="1"/>
          <a:lstStyle>
            <a:lvl1pPr marL="0" indent="0" algn="ctr">
              <a:buNone/>
              <a:defRPr sz="1800" b="1">
                <a:latin typeface="Times New Roman" pitchFamily="18"/>
                <a:cs typeface="Times New Roman" pitchFamily="18"/>
              </a:defRPr>
            </a:lvl1pPr>
          </a:lstStyle>
          <a:p>
            <a:pPr lvl="0"/>
            <a:r>
              <a:rPr lang="ru-RU"/>
              <a:t>Образец подзаголовка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4551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9F66-2524-4699-87F0-F86DE8415855}" type="datetime1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6B84-B969-48EF-8E76-9736BF1C0392}" type="datetime1">
              <a:rPr lang="ru-RU" smtClean="0"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823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CE07-B276-44E8-832B-26D8F54A7D27}" type="datetime1">
              <a:rPr lang="ru-RU" smtClean="0"/>
              <a:t>04.04.2024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86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D5C2-AC1D-4703-A020-662FD598AC19}" type="datetime1">
              <a:rPr lang="ru-RU" smtClean="0"/>
              <a:t>04.04.2024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129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89F7-3896-4F82-8321-47F00C3D8CB7}" type="datetime1">
              <a:rPr lang="ru-RU" smtClean="0"/>
              <a:t>04.04.2024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27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19FF-9F17-4B38-8426-263454F8B39B}" type="datetime1">
              <a:rPr lang="ru-RU" smtClean="0"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808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B0D3-8658-4DDF-8654-6AF7B8DEA32F}" type="datetime1">
              <a:rPr lang="ru-RU" smtClean="0"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17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5AA20-4C9E-4AB3-92BF-31EEE73CBDD2}" type="datetime1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65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0B1129-C371-4266-86F2-4205338A4932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BFFC01-C23B-4AA3-92CB-76E327FFAE7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48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11" Type="http://schemas.openxmlformats.org/officeDocument/2006/relationships/image" Target="../media/image6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10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88" y="2776250"/>
            <a:ext cx="4342815" cy="3158421"/>
          </a:xfrm>
          <a:prstGeom prst="rect">
            <a:avLst/>
          </a:prstGeom>
        </p:spPr>
      </p:pic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918754" y="1580441"/>
            <a:ext cx="10354491" cy="1512040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Концепция третьей электронной </a:t>
            </a:r>
            <a:r>
              <a:rPr lang="ru-RU" sz="4000" b="1" spc="-300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библиотеки лучших практик работы некоммерческого сектора </a:t>
            </a:r>
            <a:r>
              <a:rPr lang="ru-RU" sz="4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sz="4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4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Свердловской области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722811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8" y="73763"/>
            <a:ext cx="158432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4710995" y="5934671"/>
            <a:ext cx="300939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dirty="0" smtClean="0">
                <a:latin typeface="Century Gothic" panose="020B0502020202020204" pitchFamily="34" charset="0"/>
                <a:cs typeface="Times New Roman" pitchFamily="18" charset="0"/>
              </a:rPr>
              <a:t>202</a:t>
            </a:r>
            <a:r>
              <a:rPr lang="en-US" dirty="0" smtClean="0">
                <a:latin typeface="Century Gothic" panose="020B0502020202020204" pitchFamily="34" charset="0"/>
                <a:cs typeface="Times New Roman" pitchFamily="18" charset="0"/>
              </a:rPr>
              <a:t>4</a:t>
            </a:r>
            <a:r>
              <a:rPr lang="ru-RU" dirty="0" smtClean="0">
                <a:latin typeface="Century Gothic" panose="020B0502020202020204" pitchFamily="34" charset="0"/>
                <a:cs typeface="Times New Roman" pitchFamily="18" charset="0"/>
              </a:rPr>
              <a:t> год</a:t>
            </a:r>
            <a:r>
              <a:rPr lang="ru-RU" dirty="0"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dirty="0">
                <a:latin typeface="Century Gothic" panose="020B0502020202020204" pitchFamily="34" charset="0"/>
                <a:cs typeface="Times New Roman" pitchFamily="18" charset="0"/>
              </a:rPr>
            </a:br>
            <a:endParaRPr lang="ru-RU" dirty="0">
              <a:latin typeface="Century Gothic" panose="020B0502020202020204" pitchFamily="34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5978768"/>
            <a:ext cx="744658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https://avatars.mds.yandex.net/i?id=8f9b906924fb27f366f4c1f6693ea2915fcccc89-4290767-images-thumbs&amp;n=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780" y="4074915"/>
            <a:ext cx="4572000" cy="2447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90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>
            <a:off x="0" y="739115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1535182" y="41651"/>
            <a:ext cx="9753601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ВЗАИМОДЕЙСТВИЕ УЧАСТНИКОВ</a:t>
            </a:r>
            <a:endParaRPr lang="ru-RU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88140" y="6277637"/>
            <a:ext cx="12103860" cy="3091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49" y="10841"/>
            <a:ext cx="1062162" cy="757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Заголовок 1"/>
          <p:cNvSpPr txBox="1">
            <a:spLocks/>
          </p:cNvSpPr>
          <p:nvPr/>
        </p:nvSpPr>
        <p:spPr>
          <a:xfrm>
            <a:off x="187242" y="1868551"/>
            <a:ext cx="2632120" cy="835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Ø"/>
            </a:pPr>
            <a:endParaRPr lang="ru-RU" sz="15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</a:pPr>
            <a:endParaRPr lang="ru-RU" sz="16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Сбор заявок от НКО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Информационная поддержка </a:t>
            </a:r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5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413726" y="846962"/>
            <a:ext cx="377827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Общественная палата </a:t>
            </a:r>
          </a:p>
          <a:p>
            <a:pPr algn="ctr"/>
            <a:r>
              <a:rPr lang="ru-RU" sz="23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Свердловской области</a:t>
            </a:r>
            <a:endParaRPr lang="ru-RU" sz="2300" dirty="0">
              <a:solidFill>
                <a:srgbClr val="7030A0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8571187" y="2485721"/>
            <a:ext cx="3521711" cy="301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1) Информационная поддержка</a:t>
            </a:r>
          </a:p>
          <a:p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2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) Организация экспертизы заявок  широким кругом экспертов</a:t>
            </a:r>
          </a:p>
          <a:p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endParaRPr lang="ru-RU" sz="1600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8140" y="2706769"/>
            <a:ext cx="226732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Исполнительные органы государственной власти Свердловской области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(</a:t>
            </a:r>
            <a:r>
              <a:rPr lang="ru-RU" b="1" dirty="0">
                <a:solidFill>
                  <a:srgbClr val="7030A0"/>
                </a:solidFill>
                <a:latin typeface="Century Gothic" panose="020B0502020202020204" pitchFamily="34" charset="0"/>
              </a:rPr>
              <a:t>далее – </a:t>
            </a:r>
            <a:r>
              <a:rPr lang="ru-RU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ИОГВ)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3201143" y="2565125"/>
            <a:ext cx="4680705" cy="2021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AutoNum type="arabicParenR"/>
            </a:pPr>
            <a:r>
              <a:rPr lang="ru-RU" sz="1600" b="1" dirty="0" smtClean="0">
                <a:latin typeface="Century Gothic" panose="020B0502020202020204" pitchFamily="34" charset="0"/>
              </a:rPr>
              <a:t>Сбор заявок от ОМСУ и ИОГВ</a:t>
            </a:r>
          </a:p>
          <a:p>
            <a:pPr marL="342900" indent="-342900">
              <a:buAutoNum type="arabicParenR"/>
            </a:pPr>
            <a:r>
              <a:rPr lang="ru-RU" sz="1600" b="1" dirty="0" smtClean="0">
                <a:latin typeface="Century Gothic" panose="020B0502020202020204" pitchFamily="34" charset="0"/>
              </a:rPr>
              <a:t>Проверка заявок на соответствие критериям</a:t>
            </a:r>
            <a:r>
              <a:rPr lang="ru-RU" sz="1600" dirty="0" smtClean="0">
                <a:latin typeface="Century Gothic" panose="020B0502020202020204" pitchFamily="34" charset="0"/>
              </a:rPr>
              <a:t>, в том числе: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Century Gothic" panose="020B0502020202020204" pitchFamily="34" charset="0"/>
              </a:rPr>
              <a:t>Соответствие заявленной практики </a:t>
            </a:r>
            <a:r>
              <a:rPr lang="ru-RU" sz="1600" dirty="0">
                <a:latin typeface="Century Gothic" panose="020B0502020202020204" pitchFamily="34" charset="0"/>
              </a:rPr>
              <a:t>целям </a:t>
            </a:r>
            <a:r>
              <a:rPr lang="ru-RU" sz="16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социально-экономического развития </a:t>
            </a:r>
            <a:r>
              <a:rPr lang="ru-RU" sz="16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муниципалитетов (далее – СЭР МО);</a:t>
            </a:r>
          </a:p>
          <a:p>
            <a:pPr marL="285750" indent="-285750">
              <a:buFontTx/>
              <a:buChar char="-"/>
            </a:pPr>
            <a:r>
              <a:rPr lang="ru-RU" sz="1600" dirty="0">
                <a:latin typeface="Century Gothic" panose="020B0502020202020204" pitchFamily="34" charset="0"/>
              </a:rPr>
              <a:t>Отсутствие НКО в перечне </a:t>
            </a:r>
            <a:r>
              <a:rPr lang="ru-RU" sz="1600" dirty="0" err="1">
                <a:latin typeface="Century Gothic" panose="020B0502020202020204" pitchFamily="34" charset="0"/>
              </a:rPr>
              <a:t>иноагентов</a:t>
            </a:r>
            <a:r>
              <a:rPr lang="ru-RU" sz="1600" dirty="0" smtClean="0">
                <a:latin typeface="Century Gothic" panose="020B0502020202020204" pitchFamily="34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1600" dirty="0">
                <a:latin typeface="Century Gothic" panose="020B0502020202020204" pitchFamily="34" charset="0"/>
              </a:rPr>
              <a:t>Отсутствие НКО </a:t>
            </a:r>
            <a:r>
              <a:rPr lang="ru-RU" sz="1600" dirty="0" smtClean="0">
                <a:latin typeface="Century Gothic" panose="020B0502020202020204" pitchFamily="34" charset="0"/>
              </a:rPr>
              <a:t>в </a:t>
            </a:r>
            <a:r>
              <a:rPr lang="ru-RU" sz="1600" dirty="0">
                <a:latin typeface="Century Gothic" panose="020B0502020202020204" pitchFamily="34" charset="0"/>
              </a:rPr>
              <a:t>перечне организаций и физических лиц, в отношении которых имеются сведения об их причастности </a:t>
            </a:r>
            <a:r>
              <a:rPr lang="ru-RU" sz="1600" dirty="0" smtClean="0">
                <a:latin typeface="Century Gothic" panose="020B0502020202020204" pitchFamily="34" charset="0"/>
              </a:rPr>
              <a:t/>
            </a:r>
            <a:br>
              <a:rPr lang="ru-RU" sz="1600" dirty="0" smtClean="0">
                <a:latin typeface="Century Gothic" panose="020B0502020202020204" pitchFamily="34" charset="0"/>
              </a:rPr>
            </a:br>
            <a:r>
              <a:rPr lang="ru-RU" sz="1600" dirty="0" smtClean="0">
                <a:latin typeface="Century Gothic" panose="020B0502020202020204" pitchFamily="34" charset="0"/>
              </a:rPr>
              <a:t>к </a:t>
            </a:r>
            <a:r>
              <a:rPr lang="ru-RU" sz="1600" dirty="0">
                <a:latin typeface="Century Gothic" panose="020B0502020202020204" pitchFamily="34" charset="0"/>
              </a:rPr>
              <a:t>экстремистской деятельности или </a:t>
            </a:r>
            <a:r>
              <a:rPr lang="ru-RU" sz="1600" dirty="0" smtClean="0">
                <a:latin typeface="Century Gothic" panose="020B0502020202020204" pitchFamily="34" charset="0"/>
              </a:rPr>
              <a:t>терроризму;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Century Gothic" panose="020B0502020202020204" pitchFamily="34" charset="0"/>
              </a:rPr>
              <a:t>Полнота предоставления информации;</a:t>
            </a:r>
          </a:p>
          <a:p>
            <a:pPr marL="285750" indent="-285750">
              <a:buFontTx/>
              <a:buChar char="-"/>
            </a:pPr>
            <a:endParaRPr lang="ru-RU" sz="1500" b="1" dirty="0" smtClean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endParaRPr lang="ru-RU" sz="1500" b="1" dirty="0" smtClean="0">
              <a:latin typeface="Century Gothic" panose="020B0502020202020204" pitchFamily="34" charset="0"/>
            </a:endParaRPr>
          </a:p>
          <a:p>
            <a:endParaRPr lang="ru-RU" sz="1000" b="1" dirty="0" smtClean="0">
              <a:latin typeface="Century Gothic" panose="020B0502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076486" y="771073"/>
            <a:ext cx="46267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-1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Министерство экономики </a:t>
            </a:r>
            <a:br>
              <a:rPr lang="ru-RU" sz="2000" b="1" spc="-10" dirty="0" smtClean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ru-RU" sz="2000" b="1" spc="-1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и территориального развития Свердловской области</a:t>
            </a:r>
            <a:endParaRPr lang="ru-RU" sz="2000" spc="-10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" y="857808"/>
            <a:ext cx="24982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Органы местного самоуправления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(далее – ОМСУ)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2377010" y="922977"/>
            <a:ext cx="898753" cy="880405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187242" y="4857192"/>
            <a:ext cx="3076814" cy="8065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5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</a:pPr>
            <a:endParaRPr lang="ru-RU" sz="16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Сбор заявок от НКО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Информационная поддержка </a:t>
            </a:r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5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2374385" y="2963291"/>
            <a:ext cx="869302" cy="880405"/>
          </a:xfrm>
          <a:prstGeom prst="rightArrow">
            <a:avLst>
              <a:gd name="adj1" fmla="val 50000"/>
              <a:gd name="adj2" fmla="val 50983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480753" y="1958939"/>
            <a:ext cx="3383289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300" b="1" spc="-10" dirty="0">
                <a:solidFill>
                  <a:srgbClr val="7030A0"/>
                </a:solidFill>
                <a:latin typeface="Century Gothic" panose="020B0502020202020204" pitchFamily="34" charset="0"/>
              </a:rPr>
              <a:t>Муниципальные общественные палаты (советы)</a:t>
            </a:r>
          </a:p>
        </p:txBody>
      </p:sp>
      <p:sp>
        <p:nvSpPr>
          <p:cNvPr id="30" name="Стрелка вправо 29"/>
          <p:cNvSpPr/>
          <p:nvPr/>
        </p:nvSpPr>
        <p:spPr>
          <a:xfrm>
            <a:off x="7505511" y="962281"/>
            <a:ext cx="975241" cy="880405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люс 4"/>
          <p:cNvSpPr/>
          <p:nvPr/>
        </p:nvSpPr>
        <p:spPr>
          <a:xfrm>
            <a:off x="9863770" y="1609585"/>
            <a:ext cx="411982" cy="40313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354489" y="4738093"/>
            <a:ext cx="48349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Century Gothic" panose="020B0502020202020204" pitchFamily="34" charset="0"/>
              </a:rPr>
              <a:t>3) </a:t>
            </a:r>
            <a:r>
              <a:rPr lang="ru-RU" sz="1600" b="1" dirty="0">
                <a:latin typeface="Century Gothic" panose="020B0502020202020204" pitchFamily="34" charset="0"/>
              </a:rPr>
              <a:t>Организация открытого голосования </a:t>
            </a:r>
            <a:br>
              <a:rPr lang="ru-RU" sz="1600" b="1" dirty="0">
                <a:latin typeface="Century Gothic" panose="020B0502020202020204" pitchFamily="34" charset="0"/>
              </a:rPr>
            </a:br>
            <a:r>
              <a:rPr lang="ru-RU" sz="1600" dirty="0">
                <a:latin typeface="Century Gothic" panose="020B0502020202020204" pitchFamily="34" charset="0"/>
              </a:rPr>
              <a:t>на странице сообщества «Поддержка СОНКО в Свердловской области</a:t>
            </a:r>
            <a:r>
              <a:rPr lang="ru-RU" sz="1600" dirty="0" smtClean="0">
                <a:latin typeface="Century Gothic" panose="020B0502020202020204" pitchFamily="34" charset="0"/>
              </a:rPr>
              <a:t>»</a:t>
            </a:r>
            <a:endParaRPr lang="ru-RU" sz="1600" dirty="0" smtClean="0">
              <a:latin typeface="Century Gothic" panose="020B0502020202020204" pitchFamily="34" charset="0"/>
            </a:endParaRPr>
          </a:p>
          <a:p>
            <a:r>
              <a:rPr lang="ru-RU" sz="1600" dirty="0" smtClean="0">
                <a:latin typeface="Century Gothic" panose="020B0502020202020204" pitchFamily="34" charset="0"/>
              </a:rPr>
              <a:t>4) </a:t>
            </a:r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Подведение итогов, формирование сборника</a:t>
            </a:r>
            <a:endParaRPr lang="ru-RU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Стрелка вправо 30"/>
          <p:cNvSpPr/>
          <p:nvPr/>
        </p:nvSpPr>
        <p:spPr>
          <a:xfrm rot="8470012">
            <a:off x="7493928" y="4485559"/>
            <a:ext cx="1402844" cy="1280251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380209" y="3249575"/>
            <a:ext cx="1160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заявки</a:t>
            </a:r>
            <a:endParaRPr lang="ru-RU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2425701" y="1188062"/>
            <a:ext cx="1269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заявки</a:t>
            </a:r>
            <a:endParaRPr lang="ru-RU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7451418" y="1173275"/>
            <a:ext cx="1244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Проверен-</a:t>
            </a:r>
          </a:p>
          <a:p>
            <a:r>
              <a:rPr lang="ru-RU" sz="1200" dirty="0" err="1" smtClean="0"/>
              <a:t>ные</a:t>
            </a:r>
            <a:r>
              <a:rPr lang="ru-RU" sz="1200" dirty="0" smtClean="0"/>
              <a:t> заявки</a:t>
            </a:r>
            <a:endParaRPr lang="ru-RU" sz="1200" dirty="0"/>
          </a:p>
        </p:txBody>
      </p:sp>
      <p:sp>
        <p:nvSpPr>
          <p:cNvPr id="35" name="TextBox 34"/>
          <p:cNvSpPr txBox="1"/>
          <p:nvPr/>
        </p:nvSpPr>
        <p:spPr>
          <a:xfrm rot="19141659">
            <a:off x="7742254" y="4634448"/>
            <a:ext cx="1244919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200" dirty="0" smtClean="0"/>
              <a:t>Отобранные по результатам экспертной оценки заявки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75763" y="846962"/>
            <a:ext cx="4175655" cy="86307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8480752" y="849082"/>
            <a:ext cx="3612146" cy="2243267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01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835949" y="69746"/>
            <a:ext cx="7196031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ОСНОВНЫЕ РАЗДЕЛЫ СБОРНИКА 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/>
          </p:nvPr>
        </p:nvGraphicFramePr>
        <p:xfrm>
          <a:off x="1472747" y="130280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894176" y="1748294"/>
            <a:ext cx="4815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Liberation Serif" panose="02020603050405020304" pitchFamily="18" charset="0"/>
                <a:ea typeface="SimSun" panose="02010600030101010101" pitchFamily="2" charset="-122"/>
                <a:cs typeface="Aharoni" panose="02010803020104030203" pitchFamily="2" charset="-79"/>
              </a:rPr>
              <a:t>1</a:t>
            </a:r>
            <a:endParaRPr lang="ru-RU" sz="3600" dirty="0">
              <a:cs typeface="Aharoni" panose="02010803020104030203" pitchFamily="2" charset="-79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75731" y="3057870"/>
            <a:ext cx="4815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Liberation Serif" panose="02020603050405020304" pitchFamily="18" charset="0"/>
                <a:ea typeface="SimSun" panose="02010600030101010101" pitchFamily="2" charset="-122"/>
                <a:cs typeface="Aharoni" panose="02010803020104030203" pitchFamily="2" charset="-79"/>
              </a:rPr>
              <a:t>2</a:t>
            </a:r>
            <a:endParaRPr lang="ru-RU" sz="3600" dirty="0">
              <a:cs typeface="Aharoni" panose="02010803020104030203" pitchFamily="2" charset="-79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54394" y="4297477"/>
            <a:ext cx="4815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Liberation Serif" panose="02020603050405020304" pitchFamily="18" charset="0"/>
                <a:ea typeface="SimSun" panose="02010600030101010101" pitchFamily="2" charset="-122"/>
                <a:cs typeface="Aharoni" panose="02010803020104030203" pitchFamily="2" charset="-79"/>
              </a:rPr>
              <a:t>3</a:t>
            </a:r>
            <a:endParaRPr lang="ru-RU" sz="3600" dirty="0">
              <a:cs typeface="Aharoni" panose="02010803020104030203" pitchFamily="2" charset="-79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55747" y="5583931"/>
            <a:ext cx="4815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Liberation Serif" panose="02020603050405020304" pitchFamily="18" charset="0"/>
                <a:ea typeface="SimSun" panose="02010600030101010101" pitchFamily="2" charset="-122"/>
                <a:cs typeface="Aharoni" panose="02010803020104030203" pitchFamily="2" charset="-79"/>
              </a:rPr>
              <a:t>4</a:t>
            </a:r>
            <a:endParaRPr lang="ru-RU" sz="3600" dirty="0">
              <a:cs typeface="Aharoni" panose="02010803020104030203" pitchFamily="2" charset="-79"/>
            </a:endParaRPr>
          </a:p>
        </p:txBody>
      </p:sp>
      <p:pic>
        <p:nvPicPr>
          <p:cNvPr id="4100" name="Picture 4" descr="https://lh5.googleusercontent.com/2KN0tZ6GpPBxPI6OM8b1sL-x1YNeAlkoNXfBoDj7dW-MGhLyUdkAnNoQXvl7SocR2mitSGaN7NOMVycImG4aWJjwWUUxR84XVDhHR7enER3Xki92u9Kns1f5msO3iyeEwBkBrEWJJmc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4508" y="2633708"/>
            <a:ext cx="1936581" cy="129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avatars.mds.yandex.net/i?id=207828fc474fb8b4ec6deb70bfeecd112b0ca718-12261047-images-thumbs&amp;n=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8281" y="3928449"/>
            <a:ext cx="2209033" cy="1655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school12.centerstart.ru/sites/school12.centerstart.ru/files/tmp/news/DE7EDBA5-D597-4753-8952-8D042AB89703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1411" y="5349265"/>
            <a:ext cx="2142777" cy="1115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https://avatars.mds.yandex.net/i?id=a671fed01a6eb45ede20e0c0a600ada6eca51381-10642623-images-thumbs&amp;n=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1390" y="1356123"/>
            <a:ext cx="1673446" cy="1401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0" y="739115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pic>
        <p:nvPicPr>
          <p:cNvPr id="15" name="Рисунок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49" y="10841"/>
            <a:ext cx="1062162" cy="757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56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786169" y="144845"/>
            <a:ext cx="7196031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ФОРМА ЗАЯВКИ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359138"/>
              </p:ext>
            </p:extLst>
          </p:nvPr>
        </p:nvGraphicFramePr>
        <p:xfrm>
          <a:off x="495656" y="1351311"/>
          <a:ext cx="10958976" cy="503653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1149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263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5211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8811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Наименование муниципального образования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811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Наименование некоммерческой организации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3128"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</a:t>
                      </a:r>
                      <a:endParaRPr lang="ru-RU" sz="16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Название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5775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Тематическое направление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44475" algn="r"/>
                        </a:tabLs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432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Целевая аудитория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32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Количество </a:t>
                      </a:r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благополучателей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432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Задачи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432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Описание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432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Сроки реализации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432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Результаты практики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6287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11.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Стоимость реализации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432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12.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География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432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13.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Команда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4322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14.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Информационные ресурсы практики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0" y="739115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pic>
        <p:nvPicPr>
          <p:cNvPr id="8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49" y="10841"/>
            <a:ext cx="1062162" cy="757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32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1711860" y="55202"/>
            <a:ext cx="9922298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sz="2800" dirty="0"/>
              <a:t>ПОЯСНЕНИЯ ПО РАЗДЕЛАМ ФОРМЫ ЗАЯВКИ</a:t>
            </a:r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947817"/>
              </p:ext>
            </p:extLst>
          </p:nvPr>
        </p:nvGraphicFramePr>
        <p:xfrm>
          <a:off x="0" y="835375"/>
          <a:ext cx="12229032" cy="603242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076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108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8105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1308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Наименование муниципального образования</a:t>
                      </a:r>
                      <a:endParaRPr lang="ru-RU" sz="1000" dirty="0" smtClean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lvl="0" indent="-31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Указывается н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аименование муниципального образования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Свердловской области, на территории которого реализована практика, претендующая на включение </a:t>
                      </a:r>
                      <a:r>
                        <a:rPr lang="ru-RU" sz="1000" smtClean="0">
                          <a:effectLst/>
                          <a:latin typeface="Century Gothic" panose="020B0502020202020204" pitchFamily="34" charset="0"/>
                        </a:rPr>
                        <a:t>в</a:t>
                      </a:r>
                      <a:r>
                        <a:rPr lang="en-US" sz="1000" baseline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000" baseline="0" smtClean="0">
                          <a:effectLst/>
                          <a:latin typeface="Century Gothic" panose="020B0502020202020204" pitchFamily="34" charset="0"/>
                        </a:rPr>
                        <a:t>сборник 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электронной библиотеки лучших практик работы некоммерческого сектора в Свердловской области</a:t>
                      </a:r>
                      <a:endParaRPr lang="ru-RU" sz="1000" dirty="0" smtClean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48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Наименование некоммерческой организации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Указывается согласно учредительным документам полное и краткое (при наличии) наименование организации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5258"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</a:t>
                      </a:r>
                      <a:endParaRPr lang="ru-RU" sz="10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Название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практики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Указывается название практики, реализованной на территории соответствующего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муниципального образования, расположенного на территории Свердловской области (например, 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«Сделаем добро вместе», международный инклюзивный литературный фестиваль имени А.С. Пушкина, «Заботливая связь»)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3272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Тематическое направление практики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44475" algn="r"/>
                        </a:tabLst>
                      </a:pPr>
                      <a:r>
                        <a:rPr lang="ru-RU" sz="1000" b="1" dirty="0">
                          <a:effectLst/>
                          <a:latin typeface="Century Gothic" panose="020B0502020202020204" pitchFamily="34" charset="0"/>
                        </a:rPr>
                        <a:t>Указывается одно из следующих направлений: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поддержка семьи, материнства, отцовства и детства;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социальная поддержка детей, инвалидов;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образование и наука;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военно-патриотическое воспитание молодежи;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охрана здоровья граждан, популяризация здорового образа жизни;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развитие культуры и искусства;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охрана окружающей среды.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44475" algn="r"/>
                        </a:tabLst>
                      </a:pPr>
                      <a:r>
                        <a:rPr lang="ru-RU" sz="1000" b="1" dirty="0">
                          <a:effectLst/>
                          <a:latin typeface="Century Gothic" panose="020B0502020202020204" pitchFamily="34" charset="0"/>
                        </a:rPr>
                        <a:t>Либо указывается иное направление</a:t>
                      </a:r>
                      <a:endParaRPr lang="ru-RU" sz="1000" b="1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308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Целевая аудитория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Указываются </a:t>
                      </a:r>
                      <a:r>
                        <a:rPr lang="ru-RU" sz="1000" b="1" baseline="0" dirty="0" smtClean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особенности аудитории 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(например, дети с ограниченными возможностями здоровья; пенсионеры; женщины, воспитывающие детей в возрасте до 3-х лет и так далее)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895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Количество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000" baseline="0" dirty="0" err="1" smtClean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благополучателей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Указывается </a:t>
                      </a:r>
                      <a:r>
                        <a:rPr lang="ru-RU" sz="1000" b="1" dirty="0" smtClean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количество представителей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целевой аудитории, охваченных практикой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6323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Задачи практики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Century Gothic" panose="020B0502020202020204" pitchFamily="34" charset="0"/>
                        </a:rPr>
                        <a:t>Описание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000" b="1" dirty="0">
                          <a:effectLst/>
                          <a:latin typeface="Century Gothic" panose="020B0502020202020204" pitchFamily="34" charset="0"/>
                        </a:rPr>
                        <a:t>задач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, которые решаются в результате внедрения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практики. Их соответствие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 целям и задачам СЭР муниципального образования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5317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Описание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Описание сути, механизма запуска и реализации практики, описание решаемой проблемы, механизм реализации (описание конкретных задач, мероприятий, сроков, участников, например, описание основных процессов и видов работ), партнеров практики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5895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Сроки реализации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От идеи до запуска (в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месяцах, годах), 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указывается год старта практики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308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Результаты практики 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Например, указывается количество 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благополучателей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, мероприятий, издание сборников, разработка обучающих программ, повышение качества социальных услуг и другие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5795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11.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Стоимость реализации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Указываются (в рублях): 1) бюджетные средства, полученные в виде субсидий или грантов (наименование ИОГВ СО и ОМСУ, предоставившего субсидию или грант); 2) средства Фонда президентских грантов; 3) средства из иных источников (наименование источника); 4) пожертвования юридических или физических лиц; 5) собственные средства НКО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5895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12.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География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Указывается </a:t>
                      </a:r>
                      <a:r>
                        <a:rPr lang="ru-RU" sz="1000" b="1" dirty="0">
                          <a:effectLst/>
                          <a:latin typeface="Century Gothic" panose="020B0502020202020204" pitchFamily="34" charset="0"/>
                        </a:rPr>
                        <a:t>место реализации 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практики, включая перечень субъектов Российской Федерации, муниципальных образований, в которых она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реализована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861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13.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Команда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Ф.И.О. полностью, место работы (с указанием должности и подразделения/организации), телефон рабочий /мобильный, адрес электронной почты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41004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14.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Информационные ресурсы практики 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При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 наличии указываются: а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дрес 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официальной страницы практики в сети Интернет и/или ссылки на страницы практики в социальных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сетях,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 наличие опубликованных фото- и видеоматериалов, инструменты при создании </a:t>
                      </a:r>
                      <a:r>
                        <a:rPr lang="ru-RU" sz="1000" baseline="0" dirty="0" err="1" smtClean="0">
                          <a:effectLst/>
                          <a:latin typeface="Century Gothic" panose="020B0502020202020204" pitchFamily="34" charset="0"/>
                        </a:rPr>
                        <a:t>контентов</a:t>
                      </a: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</a:rPr>
                        <a:t>, способы привлечения целевой аудитории к проекту.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</a:tbl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0" y="739115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pic>
        <p:nvPicPr>
          <p:cNvPr id="6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49" y="10841"/>
            <a:ext cx="1062162" cy="757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116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834226"/>
              </p:ext>
            </p:extLst>
          </p:nvPr>
        </p:nvGraphicFramePr>
        <p:xfrm>
          <a:off x="427291" y="1213503"/>
          <a:ext cx="11374846" cy="543818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717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508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95223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81706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510540" algn="l"/>
                          <a:tab pos="4544695" algn="l"/>
                        </a:tabLs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Срок</a:t>
                      </a:r>
                      <a:r>
                        <a:rPr lang="ru-RU" sz="16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реализации практики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реализуется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на территории соответствующего муниципального образования, расположенного на территории Свердловской области, </a:t>
                      </a:r>
                    </a:p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не менее 2-х лет, что свидетельствует о её востребованности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510540" algn="l"/>
                          <a:tab pos="4544695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Соответствие задаче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Решение соответствует заявленной задаче и основным принципам</a:t>
                      </a: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337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3380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Эффективность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Соотношение между достигнутым эффектом и используемыми ресурсами</a:t>
                      </a: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6312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6050" algn="l"/>
                          <a:tab pos="4182110" algn="l"/>
                        </a:tabLs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Актуальность и общественная значимость практики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  <a:defRPr/>
                      </a:pP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Оценивается значимость проекта для конкретного муниципального образования.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отвечает </a:t>
                      </a: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текущим вызовам и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задачам СЭР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муниципального образования,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повышает уровень и качество жизни населения муниципального образования</a:t>
                      </a: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6923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51130" algn="l"/>
                          <a:tab pos="4186555" algn="l"/>
                        </a:tabLst>
                      </a:pPr>
                      <a:r>
                        <a:rPr lang="ru-RU" sz="1600" b="1" kern="12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Тиражируемость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может </a:t>
                      </a: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применяться в других субъектах Российской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Федерации / муниципальных образованиях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899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6.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Уникальность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является нестандартной, имеет определенную уникальность, особенности, выделяющие ее из ряда подобных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6809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Информационная открытость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Оценивается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наличие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официальной страницы практики в сети Интернет и/или ссылки на страницы практики в социальных сетях, наличие фото- и видеоматериалов, использование актуальных инструментов при создании </a:t>
                      </a:r>
                      <a:r>
                        <a:rPr lang="ru-RU" sz="14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контентов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способы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привлечения целевой аудитории к проекту</a:t>
                      </a: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1229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Масштаб деятельности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 оценке учитывается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какая организация реализует практику, крупная общественная организация либо небольшая  некоммерческая организация</a:t>
                      </a: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9225" algn="l"/>
                          <a:tab pos="4183380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Качество описания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Ясность, однозначность и понятность описания</a:t>
                      </a:r>
                    </a:p>
                  </a:txBody>
                  <a:tcPr marL="36195" marR="36195" marT="36195" marB="36195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668026" y="488008"/>
            <a:ext cx="9781272" cy="537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/>
              <a:t>Предлагаемые критерии </a:t>
            </a:r>
            <a:r>
              <a:rPr lang="ru-RU" dirty="0"/>
              <a:t>оценки </a:t>
            </a:r>
            <a:r>
              <a:rPr lang="ru-RU" dirty="0"/>
              <a:t>заявок экспертами</a:t>
            </a:r>
            <a:endParaRPr lang="ru-RU" dirty="0"/>
          </a:p>
        </p:txBody>
      </p:sp>
      <p:pic>
        <p:nvPicPr>
          <p:cNvPr id="7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49" y="10841"/>
            <a:ext cx="1062162" cy="757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0" y="1095055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210572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1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18250"/>
            <a:ext cx="2743200" cy="365125"/>
          </a:xfrm>
        </p:spPr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1471252" y="-310058"/>
            <a:ext cx="10567120" cy="94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sz="2400" dirty="0" smtClean="0"/>
              <a:t>Сроки формирования электронной библиотеки лучших практик</a:t>
            </a:r>
            <a:endParaRPr lang="ru-RU" sz="2400" dirty="0"/>
          </a:p>
        </p:txBody>
      </p:sp>
      <p:sp>
        <p:nvSpPr>
          <p:cNvPr id="6" name="Текст 3"/>
          <p:cNvSpPr txBox="1">
            <a:spLocks/>
          </p:cNvSpPr>
          <p:nvPr/>
        </p:nvSpPr>
        <p:spPr bwMode="auto">
          <a:xfrm>
            <a:off x="3834995" y="931291"/>
            <a:ext cx="7791583" cy="682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Формирование концепции электронной </a:t>
            </a:r>
            <a:r>
              <a:rPr lang="ru-RU" sz="1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библиотеки </a:t>
            </a:r>
            <a:r>
              <a:rPr lang="ru-RU" sz="1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лучших практик</a:t>
            </a:r>
          </a:p>
          <a:p>
            <a:pPr marL="342900" indent="-342900">
              <a:buFont typeface="+mj-lt"/>
              <a:buAutoNum type="arabicPeriod"/>
            </a:pPr>
            <a:endParaRPr lang="ru-RU" sz="18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58387" y="679770"/>
            <a:ext cx="2211042" cy="871640"/>
          </a:xfrm>
        </p:spPr>
        <p:txBody>
          <a:bodyPr/>
          <a:lstStyle/>
          <a:p>
            <a:r>
              <a:rPr lang="ru-RU" sz="20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д</a:t>
            </a: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о </a:t>
            </a: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20 марта</a:t>
            </a: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/>
            </a:r>
            <a:b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2024 года</a:t>
            </a:r>
            <a:endParaRPr lang="ru-RU" sz="24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2883877" y="965154"/>
            <a:ext cx="720730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834995" y="1599247"/>
            <a:ext cx="8169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Сбор, обработка, </a:t>
            </a:r>
            <a:r>
              <a:rPr lang="ru-RU" b="1" dirty="0" err="1" smtClean="0">
                <a:solidFill>
                  <a:srgbClr val="FF0000"/>
                </a:solidFill>
                <a:latin typeface="Century Gothic" panose="020B0502020202020204" pitchFamily="34" charset="0"/>
              </a:rPr>
              <a:t>модерация</a:t>
            </a:r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 заявок согласно концепции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и направление в Министерство экономики</a:t>
            </a:r>
            <a:r>
              <a:rPr lang="ru-RU" b="1" dirty="0" smtClean="0">
                <a:latin typeface="Century Gothic" panose="020B0502020202020204" pitchFamily="34" charset="0"/>
              </a:rPr>
              <a:t>: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- ИОГВ СО, в том числе с участием непосредственно самих НКО; 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- ОМСУ, </a:t>
            </a:r>
            <a:r>
              <a:rPr lang="ru-RU" b="1" dirty="0">
                <a:latin typeface="Century Gothic" panose="020B0502020202020204" pitchFamily="34" charset="0"/>
              </a:rPr>
              <a:t>в том числе с участием непосредственно самих НКО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2304" y="2057276"/>
            <a:ext cx="28983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  <a:ea typeface="+mj-ea"/>
                <a:cs typeface="+mj-cs"/>
              </a:rPr>
              <a:t>21 марта- 15 мая</a:t>
            </a:r>
            <a:endParaRPr lang="ru-RU" sz="2000" b="1" dirty="0" smtClean="0">
              <a:solidFill>
                <a:srgbClr val="0070C0"/>
              </a:solidFill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2883877" y="1997443"/>
            <a:ext cx="720729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834995" y="3033748"/>
            <a:ext cx="78659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Проверка </a:t>
            </a:r>
            <a:r>
              <a:rPr lang="ru-RU" b="1" dirty="0" smtClean="0">
                <a:latin typeface="Century Gothic" panose="020B0502020202020204" pitchFamily="34" charset="0"/>
              </a:rPr>
              <a:t>Министерством экономики полученных заявок и их направление в </a:t>
            </a: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Общественную 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палату Свердловской </a:t>
            </a: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области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 bwMode="auto">
          <a:xfrm>
            <a:off x="272303" y="3107576"/>
            <a:ext cx="2611573" cy="393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16 мая</a:t>
            </a:r>
            <a:r>
              <a:rPr lang="ru-RU" sz="2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 – 31 мая</a:t>
            </a:r>
            <a:endParaRPr lang="ru-RU" sz="20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Текст 3"/>
          <p:cNvSpPr txBox="1">
            <a:spLocks/>
          </p:cNvSpPr>
          <p:nvPr/>
        </p:nvSpPr>
        <p:spPr bwMode="auto">
          <a:xfrm>
            <a:off x="3845940" y="6140428"/>
            <a:ext cx="7195686" cy="6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Формирование</a:t>
            </a:r>
            <a:r>
              <a:rPr lang="ru-RU" sz="1800" b="1" dirty="0" smtClean="0">
                <a:latin typeface="Century Gothic" panose="020B0502020202020204" pitchFamily="34" charset="0"/>
              </a:rPr>
              <a:t> </a:t>
            </a:r>
            <a:r>
              <a:rPr lang="ru-RU" sz="1800" b="1" dirty="0">
                <a:latin typeface="Century Gothic" panose="020B0502020202020204" pitchFamily="34" charset="0"/>
              </a:rPr>
              <a:t>электронной библиотеки </a:t>
            </a:r>
            <a:r>
              <a:rPr lang="ru-RU" sz="1800" b="1" dirty="0" smtClean="0">
                <a:latin typeface="Century Gothic" panose="020B0502020202020204" pitchFamily="34" charset="0"/>
              </a:rPr>
              <a:t>лучших практик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>
                <a:latin typeface="Century Gothic" panose="020B0502020202020204" pitchFamily="34" charset="0"/>
              </a:rPr>
              <a:t>и ее презентация</a:t>
            </a:r>
            <a:endParaRPr lang="ru-RU" sz="1800" b="1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18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272303" y="4357758"/>
            <a:ext cx="2505825" cy="326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18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16 </a:t>
            </a:r>
            <a:r>
              <a:rPr lang="ru-RU" sz="18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июня – 31 июля</a:t>
            </a:r>
            <a:endParaRPr lang="ru-RU" sz="18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2883877" y="4256406"/>
            <a:ext cx="720729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58387" y="6281056"/>
            <a:ext cx="41050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октябрь 2024 года</a:t>
            </a:r>
            <a:endParaRPr lang="ru-RU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805604" y="3916515"/>
            <a:ext cx="83863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Организация </a:t>
            </a:r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Общественной палатой </a:t>
            </a:r>
            <a:r>
              <a:rPr lang="ru-RU" b="1" dirty="0">
                <a:latin typeface="Century Gothic" panose="020B0502020202020204" pitchFamily="34" charset="0"/>
              </a:rPr>
              <a:t>Свердловской </a:t>
            </a:r>
            <a:r>
              <a:rPr lang="ru-RU" b="1" dirty="0" smtClean="0">
                <a:latin typeface="Century Gothic" panose="020B0502020202020204" pitchFamily="34" charset="0"/>
              </a:rPr>
              <a:t>области 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с участием муниципальных общественных палат (советов) экспертизы заявок </a:t>
            </a:r>
            <a:r>
              <a:rPr lang="ru-RU" b="1" dirty="0">
                <a:latin typeface="Century Gothic" panose="020B0502020202020204" pitchFamily="34" charset="0"/>
              </a:rPr>
              <a:t>широким кругом </a:t>
            </a:r>
            <a:r>
              <a:rPr lang="ru-RU" b="1" dirty="0" smtClean="0">
                <a:latin typeface="Century Gothic" panose="020B0502020202020204" pitchFamily="34" charset="0"/>
              </a:rPr>
              <a:t>экспертов, отправка отобранных заявок в Министерство экономики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 bwMode="auto">
          <a:xfrm>
            <a:off x="324848" y="5154359"/>
            <a:ext cx="3403089" cy="71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r>
              <a:rPr lang="ru-RU" sz="18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1 августа </a:t>
            </a:r>
            <a:r>
              <a:rPr lang="ru-RU" sz="18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– </a:t>
            </a:r>
          </a:p>
          <a:p>
            <a:pPr eaLnBrk="1" hangingPunct="1"/>
            <a:r>
              <a:rPr lang="ru-RU" sz="18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15 </a:t>
            </a:r>
            <a:r>
              <a:rPr lang="ru-RU" sz="18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сентября</a:t>
            </a:r>
            <a:endParaRPr lang="ru-RU" sz="18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805604" y="5293361"/>
            <a:ext cx="81693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Организация и проведение </a:t>
            </a:r>
            <a:r>
              <a:rPr lang="ru-RU" b="1" dirty="0" smtClean="0">
                <a:latin typeface="Century Gothic" panose="020B0502020202020204" pitchFamily="34" charset="0"/>
              </a:rPr>
              <a:t>Министерством экономики </a:t>
            </a:r>
            <a:br>
              <a:rPr lang="ru-RU" b="1" dirty="0" smtClean="0">
                <a:latin typeface="Century Gothic" panose="020B0502020202020204" pitchFamily="34" charset="0"/>
              </a:rPr>
            </a:br>
            <a:r>
              <a:rPr lang="ru-RU" b="1" dirty="0" smtClean="0">
                <a:latin typeface="Century Gothic" panose="020B0502020202020204" pitchFamily="34" charset="0"/>
              </a:rPr>
              <a:t>народного голосования</a:t>
            </a:r>
          </a:p>
        </p:txBody>
      </p:sp>
      <p:sp>
        <p:nvSpPr>
          <p:cNvPr id="29" name="Стрелка вправо 28"/>
          <p:cNvSpPr/>
          <p:nvPr/>
        </p:nvSpPr>
        <p:spPr>
          <a:xfrm>
            <a:off x="2890430" y="5354459"/>
            <a:ext cx="720729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0" y="739115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31" name="Стрелка вправо 30"/>
          <p:cNvSpPr/>
          <p:nvPr/>
        </p:nvSpPr>
        <p:spPr>
          <a:xfrm>
            <a:off x="2910130" y="6187077"/>
            <a:ext cx="701029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2890430" y="3096836"/>
            <a:ext cx="720729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49" y="10841"/>
            <a:ext cx="1062162" cy="757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312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3820</TotalTime>
  <Words>849</Words>
  <Application>Microsoft Office PowerPoint</Application>
  <PresentationFormat>Широкоэкранный</PresentationFormat>
  <Paragraphs>182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8" baseType="lpstr">
      <vt:lpstr>SimSun</vt:lpstr>
      <vt:lpstr>Aharoni</vt:lpstr>
      <vt:lpstr>Arial</vt:lpstr>
      <vt:lpstr>Calibri</vt:lpstr>
      <vt:lpstr>Calibri Light</vt:lpstr>
      <vt:lpstr>Century Gothic</vt:lpstr>
      <vt:lpstr>Liberation Serif</vt:lpstr>
      <vt:lpstr>Times New Roman</vt:lpstr>
      <vt:lpstr>Wingdings</vt:lpstr>
      <vt:lpstr>Тема Office</vt:lpstr>
      <vt:lpstr>3_Тема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 20 марта 2024 года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Якерсберг Анна Андреевна</dc:creator>
  <cp:lastModifiedBy>Томилова Аделина Анатольевна</cp:lastModifiedBy>
  <cp:revision>409</cp:revision>
  <cp:lastPrinted>2024-04-04T10:06:29Z</cp:lastPrinted>
  <dcterms:created xsi:type="dcterms:W3CDTF">2019-12-28T09:50:38Z</dcterms:created>
  <dcterms:modified xsi:type="dcterms:W3CDTF">2024-04-04T10:25:50Z</dcterms:modified>
</cp:coreProperties>
</file>